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6" r:id="rId2"/>
    <p:sldId id="368" r:id="rId3"/>
    <p:sldId id="369" r:id="rId4"/>
    <p:sldId id="371" r:id="rId5"/>
    <p:sldId id="342" r:id="rId6"/>
    <p:sldId id="366" r:id="rId7"/>
    <p:sldId id="359" r:id="rId8"/>
    <p:sldId id="363" r:id="rId9"/>
    <p:sldId id="364" r:id="rId10"/>
    <p:sldId id="367" r:id="rId11"/>
    <p:sldId id="370" r:id="rId12"/>
  </p:sldIdLst>
  <p:sldSz cx="11879263" cy="6858000"/>
  <p:notesSz cx="6797675" cy="9931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742" userDrawn="1">
          <p15:clr>
            <a:srgbClr val="000000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3" roundtripDataSignature="AMtx7mj9OS88bvRBIi6qdB6qXI1t/yZ6x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lo Galarza" initials="DG" lastIdx="1" clrIdx="0">
    <p:extLst>
      <p:ext uri="{19B8F6BF-5375-455C-9EA6-DF929625EA0E}">
        <p15:presenceInfo xmlns:p15="http://schemas.microsoft.com/office/powerpoint/2012/main" userId="S-1-5-21-3059260382-1626614572-973273573-16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  <a:srgbClr val="F5F5F5"/>
    <a:srgbClr val="FDFDFD"/>
    <a:srgbClr val="FFFE80"/>
    <a:srgbClr val="7206AE"/>
    <a:srgbClr val="B234F8"/>
    <a:srgbClr val="6706E8"/>
    <a:srgbClr val="8934FA"/>
    <a:srgbClr val="9B53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Estilo claro 1 - Acento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708" y="78"/>
      </p:cViewPr>
      <p:guideLst>
        <p:guide orient="horz" pos="2160"/>
        <p:guide pos="37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63" Type="http://customschemas.google.com/relationships/presentationmetadata" Target="meta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6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6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19B92-725C-4766-8C60-CD343E3B2AAC}" type="datetimeFigureOut">
              <a:rPr lang="es-ES" smtClean="0"/>
              <a:t>14/12/2020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32925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068879-CAC7-42B7-8C9B-79A6D772856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1364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5659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0443" y="0"/>
            <a:ext cx="2945659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74625" y="744538"/>
            <a:ext cx="6448425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3106"/>
            <a:ext cx="2945659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0443" y="9433106"/>
            <a:ext cx="2945659" cy="496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C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101622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79768" y="4717415"/>
            <a:ext cx="5438140" cy="446913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74625" y="744538"/>
            <a:ext cx="6448425" cy="3724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2130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objetos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5"/>
          <p:cNvSpPr txBox="1">
            <a:spLocks noGrp="1"/>
          </p:cNvSpPr>
          <p:nvPr>
            <p:ph type="title"/>
          </p:nvPr>
        </p:nvSpPr>
        <p:spPr>
          <a:xfrm>
            <a:off x="593963" y="274638"/>
            <a:ext cx="106913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5"/>
          <p:cNvSpPr txBox="1">
            <a:spLocks noGrp="1"/>
          </p:cNvSpPr>
          <p:nvPr>
            <p:ph type="body" idx="1"/>
          </p:nvPr>
        </p:nvSpPr>
        <p:spPr>
          <a:xfrm>
            <a:off x="593963" y="1600201"/>
            <a:ext cx="10691337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5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5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vertical y texto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 txBox="1">
            <a:spLocks noGrp="1"/>
          </p:cNvSpPr>
          <p:nvPr>
            <p:ph type="title"/>
          </p:nvPr>
        </p:nvSpPr>
        <p:spPr>
          <a:xfrm rot="5400000">
            <a:off x="7023120" y="1863983"/>
            <a:ext cx="5851525" cy="2672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5"/>
          <p:cNvSpPr txBox="1">
            <a:spLocks noGrp="1"/>
          </p:cNvSpPr>
          <p:nvPr>
            <p:ph type="body" idx="1"/>
          </p:nvPr>
        </p:nvSpPr>
        <p:spPr>
          <a:xfrm rot="5400000">
            <a:off x="1578459" y="-709857"/>
            <a:ext cx="5851525" cy="7820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5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5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5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 blanco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7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7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7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cabezado de sección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>
            <a:spLocks noGrp="1"/>
          </p:cNvSpPr>
          <p:nvPr>
            <p:ph type="title"/>
          </p:nvPr>
        </p:nvSpPr>
        <p:spPr>
          <a:xfrm>
            <a:off x="938380" y="4406901"/>
            <a:ext cx="10097374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8"/>
          <p:cNvSpPr txBox="1">
            <a:spLocks noGrp="1"/>
          </p:cNvSpPr>
          <p:nvPr>
            <p:ph type="body" idx="1"/>
          </p:nvPr>
        </p:nvSpPr>
        <p:spPr>
          <a:xfrm>
            <a:off x="938380" y="2906713"/>
            <a:ext cx="10097374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28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8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8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os objetos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9"/>
          <p:cNvSpPr txBox="1">
            <a:spLocks noGrp="1"/>
          </p:cNvSpPr>
          <p:nvPr>
            <p:ph type="title"/>
          </p:nvPr>
        </p:nvSpPr>
        <p:spPr>
          <a:xfrm>
            <a:off x="593963" y="274638"/>
            <a:ext cx="106913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9"/>
          <p:cNvSpPr txBox="1">
            <a:spLocks noGrp="1"/>
          </p:cNvSpPr>
          <p:nvPr>
            <p:ph type="body" idx="1"/>
          </p:nvPr>
        </p:nvSpPr>
        <p:spPr>
          <a:xfrm>
            <a:off x="593963" y="1600201"/>
            <a:ext cx="5246674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0" name="Google Shape;40;p29"/>
          <p:cNvSpPr txBox="1">
            <a:spLocks noGrp="1"/>
          </p:cNvSpPr>
          <p:nvPr>
            <p:ph type="body" idx="2"/>
          </p:nvPr>
        </p:nvSpPr>
        <p:spPr>
          <a:xfrm>
            <a:off x="6038626" y="1600201"/>
            <a:ext cx="5246674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9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9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ció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0"/>
          <p:cNvSpPr txBox="1">
            <a:spLocks noGrp="1"/>
          </p:cNvSpPr>
          <p:nvPr>
            <p:ph type="title"/>
          </p:nvPr>
        </p:nvSpPr>
        <p:spPr>
          <a:xfrm>
            <a:off x="593963" y="274638"/>
            <a:ext cx="106913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30"/>
          <p:cNvSpPr txBox="1">
            <a:spLocks noGrp="1"/>
          </p:cNvSpPr>
          <p:nvPr>
            <p:ph type="body" idx="1"/>
          </p:nvPr>
        </p:nvSpPr>
        <p:spPr>
          <a:xfrm>
            <a:off x="593963" y="1535113"/>
            <a:ext cx="524873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30"/>
          <p:cNvSpPr txBox="1">
            <a:spLocks noGrp="1"/>
          </p:cNvSpPr>
          <p:nvPr>
            <p:ph type="body" idx="2"/>
          </p:nvPr>
        </p:nvSpPr>
        <p:spPr>
          <a:xfrm>
            <a:off x="593963" y="2174875"/>
            <a:ext cx="524873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8" name="Google Shape;48;p30"/>
          <p:cNvSpPr txBox="1">
            <a:spLocks noGrp="1"/>
          </p:cNvSpPr>
          <p:nvPr>
            <p:ph type="body" idx="3"/>
          </p:nvPr>
        </p:nvSpPr>
        <p:spPr>
          <a:xfrm>
            <a:off x="6034501" y="1535113"/>
            <a:ext cx="5250799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30"/>
          <p:cNvSpPr txBox="1">
            <a:spLocks noGrp="1"/>
          </p:cNvSpPr>
          <p:nvPr>
            <p:ph type="body" idx="4"/>
          </p:nvPr>
        </p:nvSpPr>
        <p:spPr>
          <a:xfrm>
            <a:off x="6034501" y="2174875"/>
            <a:ext cx="5250799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0" name="Google Shape;50;p30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30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30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ólo el título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1"/>
          <p:cNvSpPr txBox="1">
            <a:spLocks noGrp="1"/>
          </p:cNvSpPr>
          <p:nvPr>
            <p:ph type="title"/>
          </p:nvPr>
        </p:nvSpPr>
        <p:spPr>
          <a:xfrm>
            <a:off x="593963" y="274638"/>
            <a:ext cx="106913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31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31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31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ido con título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2"/>
          <p:cNvSpPr txBox="1">
            <a:spLocks noGrp="1"/>
          </p:cNvSpPr>
          <p:nvPr>
            <p:ph type="title"/>
          </p:nvPr>
        </p:nvSpPr>
        <p:spPr>
          <a:xfrm>
            <a:off x="593964" y="273050"/>
            <a:ext cx="3908196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32"/>
          <p:cNvSpPr txBox="1">
            <a:spLocks noGrp="1"/>
          </p:cNvSpPr>
          <p:nvPr>
            <p:ph type="body" idx="1"/>
          </p:nvPr>
        </p:nvSpPr>
        <p:spPr>
          <a:xfrm>
            <a:off x="4644462" y="273051"/>
            <a:ext cx="6640838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32"/>
          <p:cNvSpPr txBox="1">
            <a:spLocks noGrp="1"/>
          </p:cNvSpPr>
          <p:nvPr>
            <p:ph type="body" idx="2"/>
          </p:nvPr>
        </p:nvSpPr>
        <p:spPr>
          <a:xfrm>
            <a:off x="593964" y="1435101"/>
            <a:ext cx="3908196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2" name="Google Shape;62;p32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2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32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n con título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33"/>
          <p:cNvSpPr txBox="1">
            <a:spLocks noGrp="1"/>
          </p:cNvSpPr>
          <p:nvPr>
            <p:ph type="title"/>
          </p:nvPr>
        </p:nvSpPr>
        <p:spPr>
          <a:xfrm>
            <a:off x="2328419" y="4800600"/>
            <a:ext cx="7127558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33"/>
          <p:cNvSpPr>
            <a:spLocks noGrp="1"/>
          </p:cNvSpPr>
          <p:nvPr>
            <p:ph type="pic" idx="2"/>
          </p:nvPr>
        </p:nvSpPr>
        <p:spPr>
          <a:xfrm>
            <a:off x="2328419" y="612775"/>
            <a:ext cx="7127558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33"/>
          <p:cNvSpPr txBox="1">
            <a:spLocks noGrp="1"/>
          </p:cNvSpPr>
          <p:nvPr>
            <p:ph type="body" idx="1"/>
          </p:nvPr>
        </p:nvSpPr>
        <p:spPr>
          <a:xfrm>
            <a:off x="2328419" y="5367338"/>
            <a:ext cx="7127558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9" name="Google Shape;69;p33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33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3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y texto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4"/>
          <p:cNvSpPr txBox="1">
            <a:spLocks noGrp="1"/>
          </p:cNvSpPr>
          <p:nvPr>
            <p:ph type="title"/>
          </p:nvPr>
        </p:nvSpPr>
        <p:spPr>
          <a:xfrm>
            <a:off x="593963" y="274638"/>
            <a:ext cx="106913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4"/>
          <p:cNvSpPr txBox="1">
            <a:spLocks noGrp="1"/>
          </p:cNvSpPr>
          <p:nvPr>
            <p:ph type="body" idx="1"/>
          </p:nvPr>
        </p:nvSpPr>
        <p:spPr>
          <a:xfrm rot="5400000">
            <a:off x="3676650" y="-1482487"/>
            <a:ext cx="4525963" cy="1069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4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4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4"/>
          <p:cNvSpPr txBox="1">
            <a:spLocks noGrp="1"/>
          </p:cNvSpPr>
          <p:nvPr>
            <p:ph type="title"/>
          </p:nvPr>
        </p:nvSpPr>
        <p:spPr>
          <a:xfrm>
            <a:off x="593963" y="274638"/>
            <a:ext cx="10691337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24"/>
          <p:cNvSpPr txBox="1">
            <a:spLocks noGrp="1"/>
          </p:cNvSpPr>
          <p:nvPr>
            <p:ph type="body" idx="1"/>
          </p:nvPr>
        </p:nvSpPr>
        <p:spPr>
          <a:xfrm>
            <a:off x="593963" y="1600201"/>
            <a:ext cx="10691337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4"/>
          <p:cNvSpPr txBox="1">
            <a:spLocks noGrp="1"/>
          </p:cNvSpPr>
          <p:nvPr>
            <p:ph type="dt" idx="10"/>
          </p:nvPr>
        </p:nvSpPr>
        <p:spPr>
          <a:xfrm>
            <a:off x="593963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4"/>
          <p:cNvSpPr txBox="1">
            <a:spLocks noGrp="1"/>
          </p:cNvSpPr>
          <p:nvPr>
            <p:ph type="ftr" idx="11"/>
          </p:nvPr>
        </p:nvSpPr>
        <p:spPr>
          <a:xfrm>
            <a:off x="4058748" y="6356351"/>
            <a:ext cx="376176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4"/>
          <p:cNvSpPr txBox="1">
            <a:spLocks noGrp="1"/>
          </p:cNvSpPr>
          <p:nvPr>
            <p:ph type="sldNum" idx="12"/>
          </p:nvPr>
        </p:nvSpPr>
        <p:spPr>
          <a:xfrm>
            <a:off x="8513472" y="6356351"/>
            <a:ext cx="277182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s-EC" smtClean="0"/>
              <a:pPr/>
              <a:t>‹Nº›</a:t>
            </a:fld>
            <a:endParaRPr lang="es-EC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8F3D7BEC-E7FB-4F38-87E5-3C3B3D2DC4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11879263" cy="685800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FDA58D5A-FD10-4195-A08C-A70C637BAC7F}"/>
              </a:ext>
            </a:extLst>
          </p:cNvPr>
          <p:cNvSpPr/>
          <p:nvPr/>
        </p:nvSpPr>
        <p:spPr>
          <a:xfrm>
            <a:off x="149914" y="4283155"/>
            <a:ext cx="63464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chemeClr val="bg1"/>
                </a:solidFill>
                <a:latin typeface="Century Gothic" panose="020B0502020202020204" pitchFamily="34" charset="0"/>
              </a:rPr>
              <a:t>"La adaptabilidad es la manera en que surfeamos la ola del cambio”. </a:t>
            </a:r>
          </a:p>
          <a:p>
            <a:r>
              <a:rPr lang="es-ES" sz="2400" dirty="0">
                <a:solidFill>
                  <a:schemeClr val="bg1"/>
                </a:solidFill>
                <a:latin typeface="Century Gothic" panose="020B0502020202020204" pitchFamily="34" charset="0"/>
              </a:rPr>
              <a:t>Kelly Slater</a:t>
            </a:r>
          </a:p>
        </p:txBody>
      </p:sp>
      <p:pic>
        <p:nvPicPr>
          <p:cNvPr id="9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38BB6A21-92B2-43EA-BC45-CFC19CCDA0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014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FB63F964-31AE-44EC-AD86-43C3AA7CC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8014" y="922417"/>
            <a:ext cx="8143875" cy="4724400"/>
          </a:xfrm>
          <a:prstGeom prst="rect">
            <a:avLst/>
          </a:prstGeom>
        </p:spPr>
      </p:pic>
      <p:sp>
        <p:nvSpPr>
          <p:cNvPr id="2" name="3 CuadroTexto">
            <a:extLst>
              <a:ext uri="{FF2B5EF4-FFF2-40B4-BE49-F238E27FC236}">
                <a16:creationId xmlns:a16="http://schemas.microsoft.com/office/drawing/2014/main" id="{97D4F780-4A92-49E5-B50B-266F3BFB297D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Reestructuración Org.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Estructura Organizacional Técnico 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3541F5FE-6D5A-4B2B-B345-259F83CA4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27B1E744-3BF9-4DF5-8FF9-27AE5AFCB989}"/>
              </a:ext>
            </a:extLst>
          </p:cNvPr>
          <p:cNvSpPr/>
          <p:nvPr/>
        </p:nvSpPr>
        <p:spPr>
          <a:xfrm>
            <a:off x="5141226" y="4900201"/>
            <a:ext cx="1965490" cy="751760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52AF028-C9C0-4273-A08B-95989776466A}"/>
              </a:ext>
            </a:extLst>
          </p:cNvPr>
          <p:cNvSpPr/>
          <p:nvPr/>
        </p:nvSpPr>
        <p:spPr>
          <a:xfrm>
            <a:off x="686926" y="5839010"/>
            <a:ext cx="6868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es-EC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redenomina el cargo de Gerente de Proyectos por Gerente Técnico</a:t>
            </a:r>
          </a:p>
          <a:p>
            <a:pPr marL="342900" indent="-342900" algn="just">
              <a:buAutoNum type="arabicPeriod"/>
            </a:pPr>
            <a:r>
              <a:rPr lang="es-EC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Los procesos de la unidad de Diseño se trasladan a la Gerencia Técnica.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EAE0FA7-95A8-4DE7-B8DF-6B62081C3A96}"/>
              </a:ext>
            </a:extLst>
          </p:cNvPr>
          <p:cNvSpPr txBox="1"/>
          <p:nvPr/>
        </p:nvSpPr>
        <p:spPr>
          <a:xfrm>
            <a:off x="780411" y="5516934"/>
            <a:ext cx="1885453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EC" b="1" dirty="0">
                <a:solidFill>
                  <a:schemeClr val="bg1"/>
                </a:solidFill>
              </a:rPr>
              <a:t>Control de Cambios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869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1285ED1-1AD0-48DC-A60D-BF8D936C2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1879263" cy="697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73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235D7D2B-6C43-44C1-A629-4D3C100456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879263" cy="6864584"/>
          </a:xfrm>
          <a:prstGeom prst="rect">
            <a:avLst/>
          </a:prstGeom>
        </p:spPr>
      </p:pic>
      <p:pic>
        <p:nvPicPr>
          <p:cNvPr id="5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11FB4547-D77D-40BA-9666-E121F728D6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31DABD91-C610-45D6-84DA-A2BE5192C551}"/>
              </a:ext>
            </a:extLst>
          </p:cNvPr>
          <p:cNvSpPr/>
          <p:nvPr/>
        </p:nvSpPr>
        <p:spPr>
          <a:xfrm>
            <a:off x="2674536" y="5573334"/>
            <a:ext cx="92047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</a:rPr>
              <a:t>La situación Global nos invita a redefinir nuestra operación.   La creatividad, la innovación y la actitud nos define.</a:t>
            </a:r>
          </a:p>
        </p:txBody>
      </p:sp>
    </p:spTree>
    <p:extLst>
      <p:ext uri="{BB962C8B-B14F-4D97-AF65-F5344CB8AC3E}">
        <p14:creationId xmlns:p14="http://schemas.microsoft.com/office/powerpoint/2010/main" val="2688309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99A807DC-E607-4900-92B4-664A27D26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1879263" cy="6971960"/>
          </a:xfrm>
          <a:prstGeom prst="rect">
            <a:avLst/>
          </a:prstGeom>
        </p:spPr>
      </p:pic>
      <p:sp>
        <p:nvSpPr>
          <p:cNvPr id="4" name="Rectángulo 3">
            <a:extLst>
              <a:ext uri="{FF2B5EF4-FFF2-40B4-BE49-F238E27FC236}">
                <a16:creationId xmlns:a16="http://schemas.microsoft.com/office/drawing/2014/main" id="{9DB75C45-73BC-4EA0-9938-D802BCEEFE5E}"/>
              </a:ext>
            </a:extLst>
          </p:cNvPr>
          <p:cNvSpPr/>
          <p:nvPr/>
        </p:nvSpPr>
        <p:spPr>
          <a:xfrm>
            <a:off x="839843" y="2531664"/>
            <a:ext cx="10419382" cy="3375841"/>
          </a:xfrm>
          <a:prstGeom prst="rect">
            <a:avLst/>
          </a:prstGeom>
          <a:solidFill>
            <a:schemeClr val="tx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5C8A630-5371-4213-9F28-EC7A935BA79D}"/>
              </a:ext>
            </a:extLst>
          </p:cNvPr>
          <p:cNvSpPr/>
          <p:nvPr/>
        </p:nvSpPr>
        <p:spPr>
          <a:xfrm>
            <a:off x="908083" y="2569715"/>
            <a:ext cx="1018503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2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</a:rPr>
              <a:t>“El cambio es una puerta que se abre desde dentro”.</a:t>
            </a:r>
          </a:p>
          <a:p>
            <a:r>
              <a:rPr lang="es-ES" sz="22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</a:rPr>
              <a:t>Nos reorganizamos para trabajar en equipo hacia un objetivo superior: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2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</a:rPr>
              <a:t>EL CLIENTE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s-ES" sz="22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</a:rPr>
              <a:t>LA TRASCENDENCIA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es-ES" sz="2200" dirty="0">
              <a:ln>
                <a:solidFill>
                  <a:schemeClr val="bg1">
                    <a:lumMod val="95000"/>
                  </a:schemeClr>
                </a:solidFill>
              </a:ln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s-ES" sz="2200" dirty="0">
                <a:ln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/>
                </a:solidFill>
                <a:latin typeface="Century Gothic" panose="020B0502020202020204" pitchFamily="34" charset="0"/>
              </a:rPr>
              <a:t>Da clic en el link para visualizar nuestra Organización actual.  También puedes revisar desde la intranet, opción “nosotros” sección “Estructura Organizacional.</a:t>
            </a:r>
          </a:p>
        </p:txBody>
      </p:sp>
      <p:pic>
        <p:nvPicPr>
          <p:cNvPr id="5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811ED2E2-797B-4646-9900-DB8E2A6E51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27948" y="248673"/>
            <a:ext cx="1151227" cy="88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E91A6CAF-5BEB-4AE9-AF5B-EDCA34CB2E2A}"/>
              </a:ext>
            </a:extLst>
          </p:cNvPr>
          <p:cNvSpPr/>
          <p:nvPr/>
        </p:nvSpPr>
        <p:spPr>
          <a:xfrm>
            <a:off x="4728411" y="5269832"/>
            <a:ext cx="2683042" cy="324852"/>
          </a:xfrm>
          <a:prstGeom prst="rect">
            <a:avLst/>
          </a:prstGeom>
          <a:solidFill>
            <a:schemeClr val="accent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800" b="1" dirty="0"/>
              <a:t>CLIC QUI</a:t>
            </a:r>
            <a:endParaRPr lang="es-MX" sz="1800" b="1" dirty="0"/>
          </a:p>
        </p:txBody>
      </p:sp>
    </p:spTree>
    <p:extLst>
      <p:ext uri="{BB962C8B-B14F-4D97-AF65-F5344CB8AC3E}">
        <p14:creationId xmlns:p14="http://schemas.microsoft.com/office/powerpoint/2010/main" val="1828837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>
            <a:extLst>
              <a:ext uri="{FF2B5EF4-FFF2-40B4-BE49-F238E27FC236}">
                <a16:creationId xmlns:a16="http://schemas.microsoft.com/office/drawing/2014/main" id="{28FD292C-1948-4EDB-9F84-8E11CF818E51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El valor FOP.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Cadena de Valor Furoiani Obras y Proyectos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A687A5A0-49E6-4BDB-B695-91C5A0B5E2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CEA968CA-5A70-4C37-AC0D-FF2CBC446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628211"/>
            <a:ext cx="11258550" cy="32194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B137523-312E-4734-8F81-75D6AD23F5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4943197"/>
            <a:ext cx="2676525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89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 CuadroTexto">
            <a:extLst>
              <a:ext uri="{FF2B5EF4-FFF2-40B4-BE49-F238E27FC236}">
                <a16:creationId xmlns:a16="http://schemas.microsoft.com/office/drawing/2014/main" id="{65C651A4-6452-428B-90D9-4125ACABB55A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Reestructuración Org.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Estructura Organizacional General 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2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9BFA812A-EC4B-4776-9687-F975A4E1BF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entágono 15">
            <a:extLst>
              <a:ext uri="{FF2B5EF4-FFF2-40B4-BE49-F238E27FC236}">
                <a16:creationId xmlns:a16="http://schemas.microsoft.com/office/drawing/2014/main" id="{5C3DF317-4CD8-4DF8-BC87-A6259C42D849}"/>
              </a:ext>
            </a:extLst>
          </p:cNvPr>
          <p:cNvSpPr/>
          <p:nvPr/>
        </p:nvSpPr>
        <p:spPr>
          <a:xfrm>
            <a:off x="1726034" y="6562694"/>
            <a:ext cx="1443488" cy="178788"/>
          </a:xfrm>
          <a:prstGeom prst="homePlate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200" dirty="0"/>
              <a:t>Análisis y Diseño</a:t>
            </a:r>
            <a:endParaRPr lang="es-ES" sz="1200" dirty="0"/>
          </a:p>
        </p:txBody>
      </p:sp>
      <p:sp>
        <p:nvSpPr>
          <p:cNvPr id="6" name="Cheurón 16">
            <a:extLst>
              <a:ext uri="{FF2B5EF4-FFF2-40B4-BE49-F238E27FC236}">
                <a16:creationId xmlns:a16="http://schemas.microsoft.com/office/drawing/2014/main" id="{3BD40691-F0FD-4742-91D6-FE5E79592C99}"/>
              </a:ext>
            </a:extLst>
          </p:cNvPr>
          <p:cNvSpPr/>
          <p:nvPr/>
        </p:nvSpPr>
        <p:spPr>
          <a:xfrm>
            <a:off x="3255066" y="6560628"/>
            <a:ext cx="1674491" cy="178788"/>
          </a:xfrm>
          <a:prstGeom prst="chevro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200" dirty="0">
                <a:solidFill>
                  <a:schemeClr val="bg1"/>
                </a:solidFill>
              </a:rPr>
              <a:t>Comercialización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7" name="Cheurón 17">
            <a:extLst>
              <a:ext uri="{FF2B5EF4-FFF2-40B4-BE49-F238E27FC236}">
                <a16:creationId xmlns:a16="http://schemas.microsoft.com/office/drawing/2014/main" id="{D1DCBE56-5353-423D-8058-27D6D58848A8}"/>
              </a:ext>
            </a:extLst>
          </p:cNvPr>
          <p:cNvSpPr/>
          <p:nvPr/>
        </p:nvSpPr>
        <p:spPr>
          <a:xfrm>
            <a:off x="5028793" y="6560628"/>
            <a:ext cx="1211570" cy="178788"/>
          </a:xfrm>
          <a:prstGeom prst="chevro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200" dirty="0">
                <a:solidFill>
                  <a:schemeClr val="bg1"/>
                </a:solidFill>
              </a:rPr>
              <a:t>Obra 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8" name="Cheurón 18">
            <a:extLst>
              <a:ext uri="{FF2B5EF4-FFF2-40B4-BE49-F238E27FC236}">
                <a16:creationId xmlns:a16="http://schemas.microsoft.com/office/drawing/2014/main" id="{4ADE0EB8-3AC3-43C3-A2D4-0468405FAEDB}"/>
              </a:ext>
            </a:extLst>
          </p:cNvPr>
          <p:cNvSpPr/>
          <p:nvPr/>
        </p:nvSpPr>
        <p:spPr>
          <a:xfrm>
            <a:off x="6312164" y="6560628"/>
            <a:ext cx="1275992" cy="181366"/>
          </a:xfrm>
          <a:prstGeom prst="chevro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C" sz="1200" dirty="0">
                <a:solidFill>
                  <a:schemeClr val="bg1"/>
                </a:solidFill>
              </a:rPr>
              <a:t> Posvta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4712ECF-6D6B-4A35-B547-4C1531780AE0}"/>
              </a:ext>
            </a:extLst>
          </p:cNvPr>
          <p:cNvSpPr txBox="1"/>
          <p:nvPr/>
        </p:nvSpPr>
        <p:spPr>
          <a:xfrm>
            <a:off x="311452" y="1188125"/>
            <a:ext cx="3743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C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Potencializar los procesos críticos de la cadena de valor, mediante la adecuada y eficiente segregación de funciones</a:t>
            </a:r>
            <a:endParaRPr lang="es-E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F70CE5CA-A100-4B1C-BFF4-37AD6AFC8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6594" y="116006"/>
            <a:ext cx="8846073" cy="6352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904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>
            <a:extLst>
              <a:ext uri="{FF2B5EF4-FFF2-40B4-BE49-F238E27FC236}">
                <a16:creationId xmlns:a16="http://schemas.microsoft.com/office/drawing/2014/main" id="{97D4F780-4A92-49E5-B50B-266F3BFB297D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Reestructuración Org.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Estructura Organizacional Planificación 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3541F5FE-6D5A-4B2B-B345-259F83CA4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03CCD12D-7E28-4750-8859-46AE92747AFF}"/>
              </a:ext>
            </a:extLst>
          </p:cNvPr>
          <p:cNvSpPr/>
          <p:nvPr/>
        </p:nvSpPr>
        <p:spPr>
          <a:xfrm>
            <a:off x="1002874" y="5501484"/>
            <a:ext cx="63889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es-EC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crea la Gerencia de Planificación y se traslada los procesos de presupuesto y de compras a esta unidad, así como la responsabilidad de la Oficina de Proyectos (PMO).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FC3660E-14EA-4C5F-AC12-C46975EBF720}"/>
              </a:ext>
            </a:extLst>
          </p:cNvPr>
          <p:cNvSpPr txBox="1"/>
          <p:nvPr/>
        </p:nvSpPr>
        <p:spPr>
          <a:xfrm>
            <a:off x="1086916" y="5167700"/>
            <a:ext cx="1885453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EC" b="1" dirty="0">
                <a:solidFill>
                  <a:schemeClr val="bg1"/>
                </a:solidFill>
              </a:rPr>
              <a:t>Control de Cambios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859B5DF-D196-4585-95C3-211F80AA52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0975" y="1680955"/>
            <a:ext cx="5845746" cy="294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8122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>
            <a:extLst>
              <a:ext uri="{FF2B5EF4-FFF2-40B4-BE49-F238E27FC236}">
                <a16:creationId xmlns:a16="http://schemas.microsoft.com/office/drawing/2014/main" id="{97D4F780-4A92-49E5-B50B-266F3BFB297D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Reestructuración Org.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Estructura Organizacional FINANCIERO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3541F5FE-6D5A-4B2B-B345-259F83CA4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2EAF43D-074F-4242-9DB9-6B56705BC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694" y="919162"/>
            <a:ext cx="8143875" cy="5019675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E9A37B7B-7463-458A-8D3A-140D8F46739D}"/>
              </a:ext>
            </a:extLst>
          </p:cNvPr>
          <p:cNvSpPr/>
          <p:nvPr/>
        </p:nvSpPr>
        <p:spPr>
          <a:xfrm>
            <a:off x="1002874" y="5687012"/>
            <a:ext cx="593725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buAutoNum type="arabicPeriod"/>
            </a:pPr>
            <a:r>
              <a:rPr lang="es-EC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trasladan los procesos de Crédito y cobranzas al área Financiera y se crea la plaza de Jefe de Crédito y Cobranzas.</a:t>
            </a:r>
          </a:p>
          <a:p>
            <a:pPr marL="342900" indent="-342900" algn="just">
              <a:buAutoNum type="arabicPeriod"/>
            </a:pPr>
            <a:r>
              <a:rPr lang="es-EC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redenominá el área por Gerencia Financiera.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8AF3199-4AF1-4B1C-B22B-3871F5D36E44}"/>
              </a:ext>
            </a:extLst>
          </p:cNvPr>
          <p:cNvSpPr txBox="1"/>
          <p:nvPr/>
        </p:nvSpPr>
        <p:spPr>
          <a:xfrm>
            <a:off x="1086916" y="5353228"/>
            <a:ext cx="1885453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EC" b="1" dirty="0">
                <a:solidFill>
                  <a:schemeClr val="bg1"/>
                </a:solidFill>
              </a:rPr>
              <a:t>Control de Cambios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F4D38144-9977-4CB1-B63F-AF72FD76FC0C}"/>
              </a:ext>
            </a:extLst>
          </p:cNvPr>
          <p:cNvSpPr/>
          <p:nvPr/>
        </p:nvSpPr>
        <p:spPr>
          <a:xfrm>
            <a:off x="7921413" y="4358577"/>
            <a:ext cx="1998259" cy="818865"/>
          </a:xfrm>
          <a:prstGeom prst="rect">
            <a:avLst/>
          </a:prstGeom>
          <a:noFill/>
          <a:ln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6037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CuadroTexto">
            <a:extLst>
              <a:ext uri="{FF2B5EF4-FFF2-40B4-BE49-F238E27FC236}">
                <a16:creationId xmlns:a16="http://schemas.microsoft.com/office/drawing/2014/main" id="{97D4F780-4A92-49E5-B50B-266F3BFB297D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Reestructuración Org.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Estructura Organizacional Operaciones 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3541F5FE-6D5A-4B2B-B345-259F83CA4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212E45C1-5BBA-4076-A8BA-044F1E4F55A8}"/>
              </a:ext>
            </a:extLst>
          </p:cNvPr>
          <p:cNvSpPr/>
          <p:nvPr/>
        </p:nvSpPr>
        <p:spPr>
          <a:xfrm>
            <a:off x="8108828" y="4271749"/>
            <a:ext cx="1695313" cy="1562315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F474CA2-3B5C-4E9A-AAF0-33CFA34B302A}"/>
              </a:ext>
            </a:extLst>
          </p:cNvPr>
          <p:cNvSpPr txBox="1"/>
          <p:nvPr/>
        </p:nvSpPr>
        <p:spPr>
          <a:xfrm>
            <a:off x="8525875" y="5846327"/>
            <a:ext cx="1040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chemeClr val="accent4">
                    <a:lumMod val="75000"/>
                  </a:schemeClr>
                </a:solidFill>
              </a:rPr>
              <a:t>Proveedores</a:t>
            </a:r>
            <a:endParaRPr lang="es-MX" sz="11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BA189BEF-F8F8-4605-A6A8-628E76E9B4AD}"/>
              </a:ext>
            </a:extLst>
          </p:cNvPr>
          <p:cNvSpPr/>
          <p:nvPr/>
        </p:nvSpPr>
        <p:spPr>
          <a:xfrm>
            <a:off x="961931" y="5616411"/>
            <a:ext cx="4797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 traslada los procesos de nómina y las tareas de administración a la Gerencia de Operaciones, así como las responsabilidades de control de gestión y procesos.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01BD00D-D6AF-4CDF-B772-0754C0FE2C66}"/>
              </a:ext>
            </a:extLst>
          </p:cNvPr>
          <p:cNvSpPr txBox="1"/>
          <p:nvPr/>
        </p:nvSpPr>
        <p:spPr>
          <a:xfrm>
            <a:off x="1045973" y="5282627"/>
            <a:ext cx="1940661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s-EC" b="1" dirty="0">
                <a:solidFill>
                  <a:schemeClr val="bg1"/>
                </a:solidFill>
              </a:rPr>
              <a:t>Control de Cambios</a:t>
            </a:r>
            <a:endParaRPr lang="es-ES" b="1" dirty="0">
              <a:solidFill>
                <a:schemeClr val="bg1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36082B09-B692-438A-BC4F-AA9CBC46C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591" y="1013851"/>
            <a:ext cx="6686550" cy="48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206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EC1AFC38-2BA4-493F-9BDD-87B2C85D18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7694" y="947737"/>
            <a:ext cx="8143875" cy="4962525"/>
          </a:xfrm>
          <a:prstGeom prst="rect">
            <a:avLst/>
          </a:prstGeom>
        </p:spPr>
      </p:pic>
      <p:sp>
        <p:nvSpPr>
          <p:cNvPr id="2" name="3 CuadroTexto">
            <a:extLst>
              <a:ext uri="{FF2B5EF4-FFF2-40B4-BE49-F238E27FC236}">
                <a16:creationId xmlns:a16="http://schemas.microsoft.com/office/drawing/2014/main" id="{97D4F780-4A92-49E5-B50B-266F3BFB297D}"/>
              </a:ext>
            </a:extLst>
          </p:cNvPr>
          <p:cNvSpPr txBox="1"/>
          <p:nvPr/>
        </p:nvSpPr>
        <p:spPr>
          <a:xfrm>
            <a:off x="251520" y="224688"/>
            <a:ext cx="6299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24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Reestructuración Org.</a:t>
            </a:r>
          </a:p>
          <a:p>
            <a:r>
              <a:rPr lang="es-EC" sz="1800" b="1" dirty="0">
                <a:latin typeface="Century Gothic" panose="020B0502020202020204" pitchFamily="34" charset="0"/>
              </a:rPr>
              <a:t>Estructura Organizacional Comercial</a:t>
            </a:r>
            <a:endParaRPr lang="es-EC" sz="2000" b="1" dirty="0">
              <a:latin typeface="Century Gothic" panose="020B0502020202020204" pitchFamily="34" charset="0"/>
            </a:endParaRPr>
          </a:p>
        </p:txBody>
      </p:sp>
      <p:pic>
        <p:nvPicPr>
          <p:cNvPr id="3" name="Picture 3" descr="C:\Users\lalvarado\Documents\2017\Kimberly\2. Proyectos\FOP INSTITUCIONAL\logo Final Fuoriani.png">
            <a:extLst>
              <a:ext uri="{FF2B5EF4-FFF2-40B4-BE49-F238E27FC236}">
                <a16:creationId xmlns:a16="http://schemas.microsoft.com/office/drawing/2014/main" id="{3541F5FE-6D5A-4B2B-B345-259F83CA4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0882133" y="262320"/>
            <a:ext cx="805397" cy="618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89EED4D2-A1AA-4518-B3B3-FDA5ABBC9F90}"/>
              </a:ext>
            </a:extLst>
          </p:cNvPr>
          <p:cNvSpPr/>
          <p:nvPr/>
        </p:nvSpPr>
        <p:spPr>
          <a:xfrm>
            <a:off x="1965060" y="4357046"/>
            <a:ext cx="2006439" cy="842751"/>
          </a:xfrm>
          <a:prstGeom prst="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0F751B19-D28B-4A72-B8C3-BC96564C07A0}"/>
              </a:ext>
            </a:extLst>
          </p:cNvPr>
          <p:cNvSpPr/>
          <p:nvPr/>
        </p:nvSpPr>
        <p:spPr>
          <a:xfrm>
            <a:off x="716271" y="5965505"/>
            <a:ext cx="40331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 Se redenomina el cargo de soporte técnico comercial por “Analista Servicio al cliente”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B41E8AA-6ADD-42B6-8270-4BCF4CDF5FD3}"/>
              </a:ext>
            </a:extLst>
          </p:cNvPr>
          <p:cNvSpPr txBox="1"/>
          <p:nvPr/>
        </p:nvSpPr>
        <p:spPr>
          <a:xfrm>
            <a:off x="809755" y="5602485"/>
            <a:ext cx="1885453" cy="307777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s-EC" b="1" dirty="0">
                <a:solidFill>
                  <a:schemeClr val="bg1"/>
                </a:solidFill>
              </a:rPr>
              <a:t>Control de Cambios</a:t>
            </a:r>
            <a:endParaRPr lang="es-E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1067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163745</TotalTime>
  <Words>314</Words>
  <Application>Microsoft Office PowerPoint</Application>
  <PresentationFormat>Personalizado</PresentationFormat>
  <Paragraphs>42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Danilo Galarza</dc:creator>
  <cp:lastModifiedBy>Danilo Galarza</cp:lastModifiedBy>
  <cp:revision>399</cp:revision>
  <cp:lastPrinted>2020-01-30T22:49:01Z</cp:lastPrinted>
  <dcterms:created xsi:type="dcterms:W3CDTF">2016-05-25T16:06:31Z</dcterms:created>
  <dcterms:modified xsi:type="dcterms:W3CDTF">2020-12-14T17:36:31Z</dcterms:modified>
</cp:coreProperties>
</file>